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slides/slide6.xml" ContentType="application/vnd.openxmlformats-officedocument.presentationml.slide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_rels/slide7.xml.rels" ContentType="application/vnd.openxmlformats-package.relationships+xml"/>
  <Override PartName="/ppt/charts/chart2.xml" ContentType="application/vnd.openxmlformats-officedocument.drawingml.chart+xml"/>
  <Override PartName="/ppt/slides/slide8.xml" ContentType="application/vnd.openxmlformats-officedocument.presentationml.slide+xml"/>
  <Override PartName="/ppt/slides/_rels/slide8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Market size, £ million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Market size</c:v>
          </c:tx>
          <c:cat>
            <c:strRef>
              <c:strCach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numCache>
                <c:formatCode>General</c:formatCode>
                <c:ptCount val="5"/>
                <c:pt idx="0">
                  <c:v>120</c:v>
                </c:pt>
                <c:pt idx="1">
                  <c:v>148</c:v>
                </c:pt>
                <c:pt idx="2">
                  <c:v>181</c:v>
                </c:pt>
                <c:pt idx="3">
                  <c:v>220</c:v>
                </c:pt>
                <c:pt idx="4">
                  <c:v>268</c:v>
                </c:pt>
              </c:numCache>
            </c:numRef>
          </c:val>
        </c:ser>
        <c:axId val="100010001"/>
        <c:axId val="100010002"/>
      </c:barChart>
      <c:catAx>
        <c:axId val="100010001"/>
        <c:scaling>
          <c:orientation val="minMax"/>
        </c:scaling>
        <c:delete val="0"/>
        <c:axPos val="b"/>
        <c:crossAx val="100010002"/>
      </c:catAx>
      <c:valAx>
        <c:axId val="100010002"/>
        <c:scaling>
          <c:orientation val="minMax"/>
        </c:scaling>
        <c:delete val="0"/>
        <c:axPos val="l"/>
        <c:crossAx val="100010001"/>
      </c:valAx>
    </c:plotArea>
    <c:plotVisOnly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How the money is spent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v>Share</c:v>
          </c:tx>
          <c:cat>
            <c:strRef>
              <c:strCache>
                <c:ptCount val="4"/>
                <c:pt idx="0">
                  <c:v>Product</c:v>
                </c:pt>
                <c:pt idx="1">
                  <c:v>Sales</c:v>
                </c:pt>
                <c:pt idx="2">
                  <c:v>Marketing</c:v>
                </c:pt>
                <c:pt idx="3">
                  <c:v>Operations</c:v>
                </c:pt>
              </c:strCache>
            </c:strRef>
          </c:cat>
          <c:val>
            <c:numRe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firstSliceAng val="0"/>
        <c:holeSize val="50"/>
      </c:doughnutChart>
    </c:plotArea>
    <c:plotVisOnly val="1"/>
  </c:char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2500">
              <a:schemeClr val="bg1"/>
            </a:gs>
            <a:gs pos="92500">
              <a:schemeClr val="accent1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Company Name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One line about what you do, and for whom</a:t>
            </a:r>
          </a:p>
        </p:txBody>
      </p:sp>
      <p:sp>
        <p:nvSpPr>
          <p:cNvPr id="4" name="Oval 4"/>
          <p:cNvSpPr/>
          <p:nvPr/>
        </p:nvSpPr>
        <p:spPr>
          <a:xfrm>
            <a:off x="8286750" y="762000"/>
            <a:ext cx="2857500" cy="285750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5"/>
          <p:cNvSpPr/>
          <p:nvPr/>
        </p:nvSpPr>
        <p:spPr>
          <a:xfrm>
            <a:off x="9620250" y="2857500"/>
            <a:ext cx="1905000" cy="19050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6"/>
          <p:cNvSpPr/>
          <p:nvPr/>
        </p:nvSpPr>
        <p:spPr>
          <a:xfrm>
            <a:off x="8096250" y="3810000"/>
            <a:ext cx="1238250" cy="123825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problem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Who has the problem, in a sentence</a:t>
            </a:r>
          </a:p>
          <a:p>
            <a:r>
              <a:rPr lang="en-US"/>
              <a:t xml:space="preserve">How often it happens, and what it costs them</a:t>
            </a:r>
          </a:p>
          <a:p>
            <a:r>
              <a:rPr lang="en-US"/>
              <a:t xml:space="preserve">Why the ways people deal with it today fall short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C94037A3-5219-C574-D7FB-717D4E001F89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Our solution</a:t>
            </a:r>
          </a:p>
        </p:txBody>
      </p:sp>
      <p:sp>
        <p:nvSpPr>
          <p:cNvPr id="3" name="Rectangle: Rounded Corners 3"/>
          <p:cNvSpPr/>
          <p:nvPr/>
        </p:nvSpPr>
        <p:spPr>
          <a:xfrm>
            <a:off x="914400" y="2095500"/>
            <a:ext cx="3238500" cy="28575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Fast</a:t>
            </a:r>
          </a:p>
          <a:p>
            <a:pPr algn="ctr"/>
            <a:r>
              <a:rPr lang="en-US" sz="1800">
                <a:solidFill>
                  <a:srgbClr val="FFFFFF"/>
                </a:solidFill>
              </a:rPr>
              <a:t xml:space="preserve">Set up in minutes, not weeks</a:t>
            </a:r>
          </a:p>
        </p:txBody>
      </p:sp>
      <p:sp>
        <p:nvSpPr>
          <p:cNvPr id="4" name="Rectangle: Rounded Corners 4"/>
          <p:cNvSpPr/>
          <p:nvPr/>
        </p:nvSpPr>
        <p:spPr>
          <a:xfrm>
            <a:off x="4457700" y="2095500"/>
            <a:ext cx="3238500" cy="28575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Simple</a:t>
            </a:r>
          </a:p>
          <a:p>
            <a:pPr algn="ctr"/>
            <a:r>
              <a:rPr lang="en-US" sz="1800">
                <a:solidFill>
                  <a:srgbClr val="FFFFFF"/>
                </a:solidFill>
              </a:rPr>
              <a:t xml:space="preserve">One screen, nothing to learn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8001000" y="2095500"/>
            <a:ext cx="3238500" cy="28575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Fair</a:t>
            </a:r>
          </a:p>
          <a:p>
            <a:pPr algn="ctr"/>
            <a:r>
              <a:rPr lang="en-US" sz="1800">
                <a:solidFill>
                  <a:srgbClr val="FFFFFF"/>
                </a:solidFill>
              </a:rPr>
              <a:t xml:space="preserve">One price, paid monthly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E9FC2E9C-0541-84A0-C349-7DCDF2AE7520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market</a:t>
            </a:r>
          </a:p>
        </p:txBody>
      </p:sp>
      <p:graphicFrame>
        <p:nvGraphicFramePr>
          <p:cNvPr id="3" name="Chart 3"/>
          <p:cNvGraphicFramePr/>
          <p:nvPr/>
        </p:nvGraphicFramePr>
        <p:xfrm>
          <a:off x="914400" y="1809750"/>
          <a:ext cx="66675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001000" y="2190750"/>
            <a:ext cx="3429000" cy="342900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rPr lang="en-US" sz="5400" b="1">
                <a:solidFill>
                  <a:srgbClr val="1F6FB2"/>
                </a:solidFill>
              </a:rPr>
              <a:t xml:space="preserve">£268m</a:t>
            </a:r>
          </a:p>
          <a:p>
            <a:pPr>
              <a:spcAft>
                <a:spcPts val="1800"/>
              </a:spcAft>
              <a:buNone/>
            </a:pPr>
            <a:r>
              <a:rPr lang="en-US" sz="2000"/>
              <a:t xml:space="preserve">spent each year by 2028 on the problem we solve, growing at about 22% a year.</a:t>
            </a:r>
          </a:p>
          <a:p>
            <a:pPr>
              <a:buNone/>
            </a:pPr>
            <a:r>
              <a:rPr lang="en-US" sz="1400">
                <a:solidFill>
                  <a:srgbClr val="1F4E79"/>
                </a:solidFill>
              </a:rPr>
              <a:t xml:space="preserve">Source: name the study the figures come from.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14F48942-C3F8-6984-B825-ECE9B1651058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Traction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2381250"/>
            <a:ext cx="3238500" cy="2286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6600" b="1">
                <a:solidFill>
                  <a:srgbClr val="1F6FB2"/>
                </a:solidFill>
              </a:rPr>
              <a:t xml:space="preserve">1,200</a:t>
            </a:r>
          </a:p>
          <a:p>
            <a:pPr algn="ctr">
              <a:buNone/>
            </a:pPr>
            <a:r>
              <a:rPr lang="en-US" sz="2200"/>
              <a:t xml:space="preserve">paying customers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457700" y="2381250"/>
            <a:ext cx="3238500" cy="2286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6600" b="1">
                <a:solidFill>
                  <a:srgbClr val="1F6FB2"/>
                </a:solidFill>
              </a:rPr>
              <a:t xml:space="preserve">£48k</a:t>
            </a:r>
          </a:p>
          <a:p>
            <a:pPr algn="ctr">
              <a:buNone/>
            </a:pPr>
            <a:r>
              <a:rPr lang="en-US" sz="2200"/>
              <a:t xml:space="preserve">monthly revenue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01000" y="2381250"/>
            <a:ext cx="3238500" cy="2286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6600" b="1">
                <a:solidFill>
                  <a:srgbClr val="1F6FB2"/>
                </a:solidFill>
              </a:rPr>
              <a:t xml:space="preserve">92%</a:t>
            </a:r>
          </a:p>
          <a:p>
            <a:pPr algn="ctr">
              <a:buNone/>
            </a:pPr>
            <a:r>
              <a:rPr lang="en-US" sz="2200"/>
              <a:t xml:space="preserve">still with us after a year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CABF1828-F94A-B21B-6AEB-971901DDDF58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team</a:t>
            </a:r>
          </a:p>
        </p:txBody>
      </p:sp>
      <p:sp>
        <p:nvSpPr>
          <p:cNvPr id="3" name="Oval 3"/>
          <p:cNvSpPr/>
          <p:nvPr/>
        </p:nvSpPr>
        <p:spPr>
          <a:xfrm>
            <a:off x="1619250" y="19050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</a:rPr>
              <a:t xml:space="preserve">AB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3810000"/>
            <a:ext cx="2857500" cy="10477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2200" b="1"/>
              <a:t xml:space="preserve">Alex Brown</a:t>
            </a:r>
          </a:p>
          <a:p>
            <a:pPr algn="ctr">
              <a:buNone/>
            </a:pPr>
            <a:r>
              <a:rPr lang="en-US" sz="1800">
                <a:solidFill>
                  <a:srgbClr val="1F4E79"/>
                </a:solidFill>
              </a:rPr>
              <a:t xml:space="preserve">Chief executive</a:t>
            </a:r>
          </a:p>
        </p:txBody>
      </p:sp>
      <p:sp>
        <p:nvSpPr>
          <p:cNvPr id="5" name="Oval 5"/>
          <p:cNvSpPr/>
          <p:nvPr/>
        </p:nvSpPr>
        <p:spPr>
          <a:xfrm>
            <a:off x="4857750" y="1905000"/>
            <a:ext cx="1714500" cy="1714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</a:rPr>
              <a:t xml:space="preserve">SK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86250" y="3810000"/>
            <a:ext cx="2857500" cy="10477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2200" b="1"/>
              <a:t xml:space="preserve">Sam Khan</a:t>
            </a:r>
          </a:p>
          <a:p>
            <a:pPr algn="ctr">
              <a:buNone/>
            </a:pPr>
            <a:r>
              <a:rPr lang="en-US" sz="1800">
                <a:solidFill>
                  <a:srgbClr val="1F4E79"/>
                </a:solidFill>
              </a:rPr>
              <a:t xml:space="preserve">Product and design</a:t>
            </a:r>
          </a:p>
        </p:txBody>
      </p:sp>
      <p:sp>
        <p:nvSpPr>
          <p:cNvPr id="7" name="Oval 7"/>
          <p:cNvSpPr/>
          <p:nvPr/>
        </p:nvSpPr>
        <p:spPr>
          <a:xfrm>
            <a:off x="8096250" y="1905000"/>
            <a:ext cx="1714500" cy="1714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</a:rPr>
              <a:t xml:space="preserve">JL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24750" y="3810000"/>
            <a:ext cx="2857500" cy="10477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2200" b="1"/>
              <a:t xml:space="preserve">Jo Lee</a:t>
            </a:r>
          </a:p>
          <a:p>
            <a:pPr algn="ctr">
              <a:buNone/>
            </a:pPr>
            <a:r>
              <a:rPr lang="en-US" sz="1800">
                <a:solidFill>
                  <a:srgbClr val="1F4E79"/>
                </a:solidFill>
              </a:rPr>
              <a:t xml:space="preserve">Sales and partners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158CF135-6CA8-63F1-7EFD-E9EF37DA2247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ask: £500,000</a:t>
            </a:r>
          </a:p>
        </p:txBody>
      </p:sp>
      <p:graphicFrame>
        <p:nvGraphicFramePr>
          <p:cNvPr id="3" name="Chart 3"/>
          <p:cNvGraphicFramePr/>
          <p:nvPr/>
        </p:nvGraphicFramePr>
        <p:xfrm>
          <a:off x="914400" y="1714500"/>
          <a:ext cx="49530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6477000" y="2095500"/>
            <a:ext cx="4953000" cy="3810000"/>
          </a:xfrm>
          <a:prstGeom prst="rect">
            <a:avLst/>
          </a:prstGeom>
          <a:noFill/>
        </p:spPr>
        <p:txBody>
          <a:bodyPr/>
          <a:lstStyle/>
          <a:p>
            <a:pPr>
              <a:spcAft>
                <a:spcPts val="1800"/>
              </a:spcAft>
              <a:buNone/>
            </a:pPr>
            <a:r>
              <a:rPr lang="en-US" sz="2400" b="1"/>
              <a:t xml:space="preserve">Eighteen months of runway to reach 5,000 customers.</a:t>
            </a:r>
          </a:p>
          <a:p>
            <a:pPr>
              <a:spcAft>
                <a:spcPts val="800"/>
              </a:spcAft>
              <a:buChar char="•"/>
            </a:pPr>
            <a:r>
              <a:rPr lang="en-US" sz="2000"/>
              <a:t xml:space="preserve">Hire four engineers and two in sales</a:t>
            </a:r>
          </a:p>
          <a:p>
            <a:pPr>
              <a:spcAft>
                <a:spcPts val="800"/>
              </a:spcAft>
              <a:buChar char="•"/>
            </a:pPr>
            <a:r>
              <a:rPr lang="en-US" sz="2000"/>
              <a:t xml:space="preserve">Launch in two more markets</a:t>
            </a:r>
          </a:p>
          <a:p>
            <a:pPr>
              <a:buChar char="•"/>
            </a:pPr>
            <a:r>
              <a:rPr lang="en-US" sz="2000"/>
              <a:t xml:space="preserve">Break even by the end of 2028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7FF57966-2A56-3A83-A400-115B3FEF0C5A}" type="slidenum">
              <a:rPr lang="en-US"/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Thank you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Your name  |  you@example.com  |  example.com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04CE974D-E880-0661-CFCC-52CD0DAFA7B4}" type="slidenum">
              <a:rPr lang="en-US"/>
              <a:t>8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rbour">
  <a:themeElements>
    <a:clrScheme name="Harbour">
      <a:dk1>
        <a:srgbClr val="1C2B39"/>
      </a:dk1>
      <a:lt1>
        <a:sysClr val="window" lastClr="FFFFFF"/>
      </a:lt1>
      <a:dk2>
        <a:srgbClr val="1F4E79"/>
      </a:dk2>
      <a:lt2>
        <a:srgbClr val="E6EEF6"/>
      </a:lt2>
      <a:accent1>
        <a:srgbClr val="1F6FB2"/>
      </a:accent1>
      <a:accent2>
        <a:srgbClr val="2AA6A0"/>
      </a:accent2>
      <a:accent3>
        <a:srgbClr val="F07F5E"/>
      </a:accent3>
      <a:accent4>
        <a:srgbClr val="F4B942"/>
      </a:accent4>
      <a:accent5>
        <a:srgbClr val="6C63B8"/>
      </a:accent5>
      <a:accent6>
        <a:srgbClr val="8AA1B4"/>
      </a:accent6>
      <a:hlink>
        <a:srgbClr val="1F6FB2"/>
      </a:hlink>
      <a:folHlink>
        <a:srgbClr val="6C63B8"/>
      </a:folHlink>
    </a:clrScheme>
    <a:fontScheme name="Harbour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Company Name</dc:title>
  <dc:creator>Rutba Office</dc:creator>
  <cp:lastModifiedBy>Rutba Office</cp:lastModifiedBy>
  <dcterms:created xsi:type="dcterms:W3CDTF">2026-10-20T22:37:39Z</dcterms:created>
  <dcterms:modified xsi:type="dcterms:W3CDTF">2026-10-20T22:37:39Z</dcterms:modified>
</cp:coreProperties>
</file>