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2.xml" ContentType="application/vnd.openxmlformats-officedocument.presentationml.slide+xml"/>
  <Override PartName="/ppt/slides/_rels/slide2.xml.rels" ContentType="application/vnd.openxmlformats-package.relationships+xml"/>
  <Override PartName="/ppt/slides/slide3.xml" ContentType="application/vnd.openxmlformats-officedocument.presentationml.slide+xml"/>
  <Override PartName="/ppt/slides/_rels/slide3.xml.rels" ContentType="application/vnd.openxmlformats-package.relationships+xml"/>
  <Override PartName="/ppt/charts/chart1.xml" ContentType="application/vnd.openxmlformats-officedocument.drawingml.chart+xml"/>
  <Override PartName="/ppt/slides/slide4.xml" ContentType="application/vnd.openxmlformats-officedocument.presentationml.slide+xml"/>
  <Override PartName="/ppt/slides/_rels/slide4.xml.rels" ContentType="application/vnd.openxmlformats-package.relationships+xml"/>
  <Override PartName="/ppt/slides/slide5.xml" ContentType="application/vnd.openxmlformats-officedocument.presentationml.slide+xml"/>
  <Override PartName="/ppt/slides/_rels/slide5.xml.rels" ContentType="application/vnd.openxmlformats-package.relationships+xml"/>
  <Override PartName="/ppt/slides/slide6.xml" ContentType="application/vnd.openxmlformats-officedocument.presentationml.slide+xml"/>
  <Override PartName="/ppt/slides/_rels/slide6.xml.rels" ContentType="application/vnd.openxmlformats-package.relationships+xml"/>
  <Override PartName="/ppt/slides/slide7.xml" ContentType="application/vnd.openxmlformats-officedocument.presentationml.slide+xml"/>
  <Override PartName="/ppt/slides/_rels/slide7.xml.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12192000"/>
  <p:defaultTextStyle>
    <a:defPPr>
      <a:defRPr lang="en-US"/>
    </a:defPPr>
  </p:defaultTextStyle>
</p:presentation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theme" Target="theme/them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title>
      <c:tx>
        <c:rich>
          <a:bodyPr/>
          <a:lstStyle/>
          <a:p>
            <a:r>
              <a:t>Revenue, £ thousand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This year</c:v>
          </c:tx>
          <c:cat>
            <c:strRe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numCache>
                <c:formatCode>General</c:formatCode>
                <c:ptCount val="6"/>
                <c:pt idx="0">
                  <c:v>180</c:v>
                </c:pt>
                <c:pt idx="1">
                  <c:v>192</c:v>
                </c:pt>
                <c:pt idx="2">
                  <c:v>205</c:v>
                </c:pt>
                <c:pt idx="3">
                  <c:v>211</c:v>
                </c:pt>
                <c:pt idx="4">
                  <c:v>220</c:v>
                </c:pt>
                <c:pt idx="5">
                  <c:v>232</c:v>
                </c:pt>
              </c:numCache>
            </c:numRef>
          </c:val>
        </c:ser>
        <c:ser>
          <c:idx val="1"/>
          <c:order val="1"/>
          <c:tx>
            <c:v>Last year</c:v>
          </c:tx>
          <c:cat>
            <c:strRe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numCache>
                <c:formatCode>General</c:formatCode>
                <c:ptCount val="6"/>
                <c:pt idx="0">
                  <c:v>160</c:v>
                </c:pt>
                <c:pt idx="1">
                  <c:v>168</c:v>
                </c:pt>
                <c:pt idx="2">
                  <c:v>175</c:v>
                </c:pt>
                <c:pt idx="3">
                  <c:v>180</c:v>
                </c:pt>
                <c:pt idx="4">
                  <c:v>186</c:v>
                </c:pt>
                <c:pt idx="5">
                  <c:v>195</c:v>
                </c:pt>
              </c:numCache>
            </c:numRef>
          </c:val>
        </c:ser>
        <c:marker val="1"/>
        <c:axId val="100010001"/>
        <c:axId val="100010002"/>
      </c:lineChart>
      <c:catAx>
        <c:axId val="100010001"/>
        <c:scaling>
          <c:orientation val="minMax"/>
        </c:scaling>
        <c:delete val="0"/>
        <c:axPos val="b"/>
        <c:crossAx val="100010002"/>
      </c:catAx>
      <c:valAx>
        <c:axId val="100010002"/>
        <c:scaling>
          <c:orientation val="minMax"/>
        </c:scaling>
        <c:delete val="0"/>
        <c:axPos val="l"/>
        <c:crossAx val="100010001"/>
      </c:valAx>
    </c:plotArea>
    <c:plotVisOnly val="1"/>
  </c:chart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35480"/>
            <a:ext cx="9144000" cy="1500187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500187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47900"/>
            <a:ext cx="10363200" cy="161925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914400" y="3962400"/>
            <a:ext cx="10363200" cy="857250"/>
          </a:xfrm>
        </p:spPr>
        <p:txBody>
          <a:bodyPr/>
          <a:lstStyle>
            <a:lvl1pPr>
              <a:defRPr sz="24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4000500" cy="180975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953000" y="666750"/>
            <a:ext cx="6667500" cy="5524500"/>
          </a:xfrm>
        </p:spPr>
        <p:txBody>
          <a:bodyPr/>
          <a:lstStyle/>
          <a:p>
            <a:pPr lvl="0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09600" y="2857500"/>
            <a:ext cx="4000500" cy="3143250"/>
          </a:xfrm>
        </p:spPr>
        <p:txBody>
          <a:bodyPr/>
          <a:lstStyle>
            <a:lvl1pPr>
              <a:defRPr sz="18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8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31520"/>
            <a:ext cx="10515600" cy="1325563"/>
          </a:xfrm>
          <a:prstGeom prst="rect">
            <a:avLst/>
          </a:prstGeom>
        </p:spPr>
        <p:txBody>
          <a:bodyPr anchor="b"/>
          <a:lstStyle/>
          <a:p>
            <a:pPr algn="l"/>
            <a:endParaRPr lang="en-US" sz="4400" b="1"/>
          </a:p>
        </p:txBody>
      </p:sp>
      <p:sp>
        <p:nvSpPr>
          <p:cNvPr id="3" name="body Placeholder 2"/>
          <p:cNvSpPr>
            <a:spLocks noGrp="1"/>
          </p:cNvSpPr>
          <p:nvPr>
            <p:ph type="body" idx="1"/>
          </p:nvPr>
        </p:nvSpPr>
        <p:spPr>
          <a:xfrm>
            <a:off x="838200" y="2202180"/>
            <a:ext cx="10515600" cy="3684270"/>
          </a:xfrm>
          <a:prstGeom prst="rect">
            <a:avLst/>
          </a:prstGeom>
        </p:spPr>
        <p:txBody>
          <a:bodyPr anchor="t"/>
          <a:lstStyle/>
          <a:p>
            <a:pPr algn="l"/>
            <a:endParaRPr lang="en-US" sz="20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4"/>
    <p:sldLayoutId id="2147483652" r:id="rId5"/>
    <p:sldLayoutId id="2147483653" r:id="rId6"/>
  </p:sldLayoutIdLst>
  <p:txStyles>
    <p:titleStyle>
      <a:lvl1pPr algn="l">
        <a:defRPr sz="4400" b="1">
          <a:solidFill>
            <a:schemeClr val="tx1"/>
          </a:solidFill>
          <a:latin typeface="+mj-lt"/>
        </a:defRPr>
      </a:lvl1pPr>
    </p:titleStyle>
    <p:bodyStyle>
      <a:lvl1pPr marL="342900" indent="-342900" algn="l">
        <a:buChar char="•"/>
        <a:defRPr sz="2000">
          <a:solidFill>
            <a:schemeClr val="tx1"/>
          </a:solidFill>
          <a:latin typeface="+mn-lt"/>
        </a:defRPr>
      </a:lvl1pPr>
      <a:lvl2pPr marL="685800" indent="-342900" algn="l">
        <a:buChar char="•"/>
        <a:defRPr sz="1800">
          <a:solidFill>
            <a:schemeClr val="tx1"/>
          </a:solidFill>
          <a:latin typeface="+mn-lt"/>
        </a:defRPr>
      </a:lvl2pPr>
      <a:lvl3pPr marL="1028700" indent="-342900" algn="l">
        <a:buChar char="•"/>
        <a:defRPr sz="1600">
          <a:solidFill>
            <a:schemeClr val="tx1"/>
          </a:solidFill>
          <a:latin typeface="+mn-lt"/>
        </a:defRPr>
      </a:lvl3pPr>
      <a:lvl4pPr marL="1371600" indent="-342900" algn="l">
        <a:buChar char="•"/>
        <a:defRPr sz="1400">
          <a:solidFill>
            <a:schemeClr val="tx1"/>
          </a:solidFill>
          <a:latin typeface="+mn-lt"/>
        </a:defRPr>
      </a:lvl4pPr>
      <a:lvl5pPr marL="1714500" indent="-342900" algn="l">
        <a:buChar char="•"/>
        <a:defRPr sz="1400">
          <a:solidFill>
            <a:schemeClr val="tx1"/>
          </a:solidFill>
          <a:latin typeface="+mn-lt"/>
        </a:defRPr>
      </a:lvl5pPr>
    </p:bodyStyle>
    <p:otherStyle>
      <a:lvl1pPr>
        <a:defRPr sz="1800"/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 xml:space="preserve">Quarterly Review</a:t>
            </a:r>
          </a:p>
        </p:txBody>
      </p:sp>
      <p:sp>
        <p:nvSpPr>
          <p:cNvPr id="3" name="Content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 xml:space="preserve">[Quarter and year]  |  [Team or company]</a:t>
            </a:r>
          </a:p>
        </p:txBody>
      </p:sp>
      <p:sp>
        <p:nvSpPr>
          <p:cNvPr id="4" name="Rectangle 4"/>
          <p:cNvSpPr/>
          <p:nvPr/>
        </p:nvSpPr>
        <p:spPr>
          <a:xfrm>
            <a:off x="8572500" y="4762500"/>
            <a:ext cx="5334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5"/>
          <p:cNvSpPr/>
          <p:nvPr/>
        </p:nvSpPr>
        <p:spPr>
          <a:xfrm>
            <a:off x="9296400" y="4286250"/>
            <a:ext cx="533400" cy="1619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6"/>
          <p:cNvSpPr/>
          <p:nvPr/>
        </p:nvSpPr>
        <p:spPr>
          <a:xfrm>
            <a:off x="10020300" y="3905250"/>
            <a:ext cx="533400" cy="2000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7"/>
          <p:cNvSpPr/>
          <p:nvPr/>
        </p:nvSpPr>
        <p:spPr>
          <a:xfrm>
            <a:off x="10744200" y="3238500"/>
            <a:ext cx="533400" cy="266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The quarter in numbers</a:t>
            </a:r>
          </a:p>
        </p:txBody>
      </p:sp>
      <p:sp>
        <p:nvSpPr>
          <p:cNvPr id="3" name="Rectangle: Rounded Corners 3"/>
          <p:cNvSpPr/>
          <p:nvPr/>
        </p:nvSpPr>
        <p:spPr>
          <a:xfrm>
            <a:off x="914400" y="2000250"/>
            <a:ext cx="2381250" cy="20955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  <a:r>
              <a:rPr lang="en-US" sz="4000" b="1">
                <a:solidFill>
                  <a:srgbClr val="FFFFFF"/>
                </a:solidFill>
              </a:rPr>
              <a:t xml:space="preserve">£1.24m</a:t>
            </a:r>
          </a:p>
          <a:p>
            <a:pPr algn="ctr"/>
            <a:r>
              <a:rPr lang="en-US" sz="1600">
                <a:solidFill>
                  <a:srgbClr val="FFFFFF"/>
                </a:solidFill>
              </a:rPr>
              <a:t xml:space="preserve">revenue, up 12%</a:t>
            </a:r>
          </a:p>
        </p:txBody>
      </p:sp>
      <p:sp>
        <p:nvSpPr>
          <p:cNvPr id="4" name="Rectangle: Rounded Corners 4"/>
          <p:cNvSpPr/>
          <p:nvPr/>
        </p:nvSpPr>
        <p:spPr>
          <a:xfrm>
            <a:off x="3562350" y="2000250"/>
            <a:ext cx="2381250" cy="20955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  <a:r>
              <a:rPr lang="en-US" sz="4000" b="1">
                <a:solidFill>
                  <a:srgbClr val="FFFFFF"/>
                </a:solidFill>
              </a:rPr>
              <a:t xml:space="preserve">318</a:t>
            </a:r>
          </a:p>
          <a:p>
            <a:pPr algn="ctr"/>
            <a:r>
              <a:rPr lang="en-US" sz="1600">
                <a:solidFill>
                  <a:srgbClr val="FFFFFF"/>
                </a:solidFill>
              </a:rPr>
              <a:t xml:space="preserve">new customers</a:t>
            </a:r>
          </a:p>
        </p:txBody>
      </p:sp>
      <p:sp>
        <p:nvSpPr>
          <p:cNvPr id="5" name="Rectangle: Rounded Corners 5"/>
          <p:cNvSpPr/>
          <p:nvPr/>
        </p:nvSpPr>
        <p:spPr>
          <a:xfrm>
            <a:off x="6210300" y="2000250"/>
            <a:ext cx="2381250" cy="20955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  <a:r>
              <a:rPr lang="en-US" sz="4000" b="1">
                <a:solidFill>
                  <a:srgbClr val="FFFFFF"/>
                </a:solidFill>
              </a:rPr>
              <a:t xml:space="preserve">4.6</a:t>
            </a:r>
          </a:p>
          <a:p>
            <a:pPr algn="ctr"/>
            <a:r>
              <a:rPr lang="en-US" sz="1600">
                <a:solidFill>
                  <a:srgbClr val="FFFFFF"/>
                </a:solidFill>
              </a:rPr>
              <a:t xml:space="preserve">average rating, out of 5</a:t>
            </a:r>
          </a:p>
        </p:txBody>
      </p:sp>
      <p:sp>
        <p:nvSpPr>
          <p:cNvPr id="6" name="Rectangle: Rounded Corners 6"/>
          <p:cNvSpPr/>
          <p:nvPr/>
        </p:nvSpPr>
        <p:spPr>
          <a:xfrm>
            <a:off x="8858250" y="2000250"/>
            <a:ext cx="2381250" cy="20955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  <a:r>
              <a:rPr lang="en-US" sz="4000" b="1">
                <a:solidFill>
                  <a:srgbClr val="FFFFFF"/>
                </a:solidFill>
              </a:rPr>
              <a:t xml:space="preserve">94%</a:t>
            </a:r>
          </a:p>
          <a:p>
            <a:pPr algn="ctr"/>
            <a:r>
              <a:rPr lang="en-US" sz="1600">
                <a:solidFill>
                  <a:srgbClr val="FFFFFF"/>
                </a:solidFill>
              </a:rPr>
              <a:t xml:space="preserve">orders on time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14400" y="4476750"/>
            <a:ext cx="10363200" cy="1428750"/>
          </a:xfrm>
          <a:prstGeom prst="rect">
            <a:avLst/>
          </a:prstGeom>
          <a:noFill/>
        </p:spPr>
        <p:txBody>
          <a:bodyPr/>
          <a:lstStyle/>
          <a:p>
            <a:pPr>
              <a:buNone/>
            </a:pPr>
            <a:r>
              <a:rPr lang="en-US" sz="2200"/>
              <a:t xml:space="preserve">Say in a sentence what the numbers mean: what went well and what did not.</a:t>
            </a:r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3E68D0B1-37CE-9AED-4B0E-F7102A92CF5C}" type="slidenum">
              <a:rPr lang="en-US"/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Revenue by month</a:t>
            </a:r>
          </a:p>
        </p:txBody>
      </p:sp>
      <p:graphicFrame>
        <p:nvGraphicFramePr>
          <p:cNvPr id="3" name="Chart 3"/>
          <p:cNvGraphicFramePr/>
          <p:nvPr/>
        </p:nvGraphicFramePr>
        <p:xfrm>
          <a:off x="914400" y="1714500"/>
          <a:ext cx="7239000" cy="4381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4"/>
          <p:cNvSpPr txBox="1"/>
          <p:nvPr/>
        </p:nvSpPr>
        <p:spPr>
          <a:xfrm>
            <a:off x="8572500" y="2095500"/>
            <a:ext cx="2857500" cy="3619500"/>
          </a:xfrm>
          <a:prstGeom prst="rect">
            <a:avLst/>
          </a:prstGeom>
          <a:noFill/>
        </p:spPr>
        <p:txBody>
          <a:bodyPr/>
          <a:lstStyle/>
          <a:p>
            <a:pPr>
              <a:buNone/>
            </a:pPr>
            <a:r>
              <a:rPr lang="en-US" sz="5400" b="1">
                <a:solidFill>
                  <a:srgbClr val="E8A317"/>
                </a:solidFill>
              </a:rPr>
              <a:t xml:space="preserve">+12%</a:t>
            </a:r>
          </a:p>
          <a:p>
            <a:pPr>
              <a:spcAft>
                <a:spcPts val="1800"/>
              </a:spcAft>
              <a:buNone/>
            </a:pPr>
            <a:r>
              <a:rPr lang="en-US" sz="2000"/>
              <a:t xml:space="preserve">on the same quarter last year.</a:t>
            </a:r>
          </a:p>
          <a:p>
            <a:pPr>
              <a:buNone/>
            </a:pPr>
            <a:r>
              <a:rPr lang="en-US" sz="1600">
                <a:solidFill>
                  <a:srgbClr val="4A2C6D"/>
                </a:solidFill>
              </a:rPr>
              <a:t xml:space="preserve">What drove it, in a line or two.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0AA29872-1C30-6625-DA2F-08F858A36CBF}" type="slidenum">
              <a:rPr lang="en-US"/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What went well</a:t>
            </a:r>
          </a:p>
        </p:txBody>
      </p:sp>
      <p:sp>
        <p:nvSpPr>
          <p:cNvPr id="3" name="Conten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 xml:space="preserve">[A win, with a figure]</a:t>
            </a:r>
          </a:p>
          <a:p>
            <a:r>
              <a:rPr lang="en-US"/>
              <a:t xml:space="preserve">[Another]</a:t>
            </a:r>
          </a:p>
          <a:p>
            <a:r>
              <a:rPr lang="en-US"/>
              <a:t xml:space="preserve">[Another]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27B6049E-666F-7A77-B339-5F033DE2E824}" type="slidenum">
              <a:rPr lang="en-US"/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What we learned</a:t>
            </a:r>
          </a:p>
        </p:txBody>
      </p:sp>
      <p:sp>
        <p:nvSpPr>
          <p:cNvPr id="3" name="Conten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 xml:space="preserve">[Something that did not go to plan, and why]</a:t>
            </a:r>
          </a:p>
          <a:p>
            <a:r>
              <a:rPr lang="en-US"/>
              <a:t xml:space="preserve">[What we will do differently]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82C4450E-1629-08AB-5806-453B82C4124F}" type="slidenum">
              <a:rPr lang="en-US"/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Goals for next quarter</a:t>
            </a:r>
          </a:p>
        </p:txBody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914400" y="1809750"/>
          <a:ext cx="103632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0"/>
                <a:gridCol w="2324100"/>
                <a:gridCol w="23241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FFFFFF"/>
                          </a:solidFill>
                        </a:rPr>
                        <a:t xml:space="preserve">Goal</a:t>
                      </a:r>
                    </a:p>
                  </a:txBody>
                  <a:tcPr>
                    <a:solidFill>
                      <a:srgbClr val="E8A31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FFFFFF"/>
                          </a:solidFill>
                        </a:rPr>
                        <a:t xml:space="preserve">Measure</a:t>
                      </a:r>
                    </a:p>
                  </a:txBody>
                  <a:tcPr>
                    <a:solidFill>
                      <a:srgbClr val="E8A31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FFFFFF"/>
                          </a:solidFill>
                        </a:rPr>
                        <a:t xml:space="preserve">Owner</a:t>
                      </a:r>
                    </a:p>
                  </a:txBody>
                  <a:tcPr>
                    <a:solidFill>
                      <a:srgbClr val="E8A31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Grow 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£1.35m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[Name]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Faster delivery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97% 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[Name]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Happier customers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4.7 rating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[Name]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3280BA07-FC22-5530-B70E-BC074C5CCC5F}" type="slidenum">
              <a:rPr lang="en-US"/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 xml:space="preserve">Questions</a:t>
            </a:r>
          </a:p>
        </p:txBody>
      </p:sp>
      <p:sp>
        <p:nvSpPr>
          <p:cNvPr id="3" name="Content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 xml:space="preserve">[Your name]  |  [email]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978C35D8-4391-AF34-A2E3-E16FDEA1850F}" type="slidenum">
              <a:rPr lang="en-US"/>
              <a:t>7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ffron">
  <a:themeElements>
    <a:clrScheme name="Saffron">
      <a:dk1>
        <a:srgbClr val="2A1F3D"/>
      </a:dk1>
      <a:lt1>
        <a:sysClr val="window" lastClr="FFFFFF"/>
      </a:lt1>
      <a:dk2>
        <a:srgbClr val="4A2C6D"/>
      </a:dk2>
      <a:lt2>
        <a:srgbClr val="FBF3DC"/>
      </a:lt2>
      <a:accent1>
        <a:srgbClr val="E8A317"/>
      </a:accent1>
      <a:accent2>
        <a:srgbClr val="7B3F98"/>
      </a:accent2>
      <a:accent3>
        <a:srgbClr val="D1495B"/>
      </a:accent3>
      <a:accent4>
        <a:srgbClr val="00A6A6"/>
      </a:accent4>
      <a:accent5>
        <a:srgbClr val="3B8EA5"/>
      </a:accent5>
      <a:accent6>
        <a:srgbClr val="9BC53D"/>
      </a:accent6>
      <a:hlink>
        <a:srgbClr val="7B3F98"/>
      </a:hlink>
      <a:folHlink>
        <a:srgbClr val="D1495B"/>
      </a:folHlink>
    </a:clrScheme>
    <a:fontScheme name="Saffron">
      <a:majorFont>
        <a:latin typeface="Trebuchet MS"/>
        <a:ea typeface=""/>
        <a:cs typeface=""/>
      </a:majorFont>
      <a:minorFont>
        <a:latin typeface="Segoe UI"/>
        <a:ea typeface=""/>
        <a:cs typeface=""/>
      </a:minorFont>
    </a:fontScheme>
    <a:fmtScheme name="Lifted">
      <a:fillStyleLst>
        <a:solidFill>
          <a:schemeClr val="phClr"/>
        </a:solidFill>
        <a:gradFill rotWithShape="1">
          <a:gsLst>
            <a:gs pos="0">
              <a:schemeClr val="phClr">
                <a:tint val="72000"/>
                <a:satMod val="110000"/>
              </a:schemeClr>
            </a:gs>
            <a:gs pos="100000">
              <a:schemeClr val="phClr">
                <a:shade val="9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2000"/>
              </a:schemeClr>
            </a:gs>
            <a:gs pos="100000">
              <a:schemeClr val="phClr">
                <a:shade val="68000"/>
                <a:satMod val="12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8575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>
            <a:outerShdw blurRad="50800" dist="25400" dir="5400000" algn="ctr" rotWithShape="0">
              <a:srgbClr val="000000">
                <a:alpha val="30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42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Rutba Office</Application>
  <Slides>1</Slides>
  <PresentationFormat>Widescreen</PresentationFormat>
  <Company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Quarterly Review</dc:title>
  <dc:creator>Rutba Office</dc:creator>
  <cp:lastModifiedBy>Rutba Office</cp:lastModifiedBy>
  <dcterms:created xsi:type="dcterms:W3CDTF">2026-10-20T22:37:41Z</dcterms:created>
  <dcterms:modified xsi:type="dcterms:W3CDTF">2026-10-20T22:37:41Z</dcterms:modified>
</cp:coreProperties>
</file>