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_rels/notesSlide1.xml.rels" ContentType="application/vnd.openxmlformats-package.relationships+xml"/>
  <Override PartName="/ppt/slides/slide2.xml" ContentType="application/vnd.openxmlformats-officedocument.presentationml.slide+xml"/>
  <Override PartName="/ppt/slides/_rels/slide2.xml.rels" ContentType="application/vnd.openxmlformats-package.relationships+xml"/>
  <Override PartName="/ppt/notesSlides/notesSlide2.xml" ContentType="application/vnd.openxmlformats-officedocument.presentationml.notesSlide+xml"/>
  <Override PartName="/ppt/notesSlides/_rels/notesSlide2.xml.rels" ContentType="application/vnd.openxmlformats-package.relationships+xml"/>
  <Override PartName="/ppt/slides/slide3.xml" ContentType="application/vnd.openxmlformats-officedocument.presentationml.slide+xml"/>
  <Override PartName="/ppt/slides/_rels/slide3.xml.rels" ContentType="application/vnd.openxmlformats-package.relationships+xml"/>
  <Override PartName="/ppt/slides/slide4.xml" ContentType="application/vnd.openxmlformats-officedocument.presentationml.slide+xml"/>
  <Override PartName="/ppt/slides/_rels/slide4.xml.rels" ContentType="application/vnd.openxmlformats-package.relationships+xml"/>
  <Override PartName="/ppt/slides/slide5.xml" ContentType="application/vnd.openxmlformats-officedocument.presentationml.slide+xml"/>
  <Override PartName="/ppt/slides/_rels/slide5.xml.rels" ContentType="application/vnd.openxmlformats-package.relationships+xml"/>
  <Override PartName="/ppt/notesSlides/notesSlide3.xml" ContentType="application/vnd.openxmlformats-officedocument.presentationml.notesSlide+xml"/>
  <Override PartName="/ppt/notesSlides/_rels/notesSlide3.xml.rels" ContentType="application/vnd.openxmlformats-package.relationships+xml"/>
  <Override PartName="/ppt/slides/slide6.xml" ContentType="application/vnd.openxmlformats-officedocument.presentationml.slide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_rels/slide7.xml.rels" ContentType="application/vnd.openxmlformats-package.relationships+xml"/>
  <Override PartName="/ppt/notesSlides/notesSlide4.xml" ContentType="application/vnd.openxmlformats-officedocument.presentationml.notesSlide+xml"/>
  <Override PartName="/ppt/notesSlides/_rels/notesSlide4.xml.rels" ContentType="application/vnd.openxmlformats-package.relationships+xml"/>
  <Override PartName="/ppt/slides/slide8.xml" ContentType="application/vnd.openxmlformats-officedocument.presentationml.slide+xml"/>
  <Override PartName="/ppt/slides/_rels/slide8.xml.rels" ContentType="application/vnd.openxmlformats-package.relationships+xml"/>
  <Override PartName="/ppt/notesSlides/notesSlide5.xml" ContentType="application/vnd.openxmlformats-officedocument.presentationml.notesSlide+xml"/>
  <Override PartName="/ppt/notesSlides/_rels/notesSlide5.xml.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12192000"/>
  <p:defaultTextStyle>
    <a:defPPr>
      <a:defRPr lang="en-US"/>
    </a:defPPr>
  </p:defaultTextStyle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6429" y="0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79346-F086-4303-87ED-C13A1B8D0EE1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25527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79962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6429" y="11579962"/>
            <a:ext cx="2971571" cy="6120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BBD1E-B1E4-45B8-A448-9F61DBDD9F61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everyone, say who you are, and how long the session runs.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what people hope to get from the session, and note anything to come back to.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Pause here for questions before moving on.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people two minutes, then go through the answers together.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everyone, hand out the notes, and ask for feedback.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35480"/>
            <a:ext cx="9144000" cy="150018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001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47900"/>
            <a:ext cx="10363200" cy="16192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14400" y="3962400"/>
            <a:ext cx="10363200" cy="857250"/>
          </a:xfrm>
        </p:spPr>
        <p:txBody>
          <a:bodyPr/>
          <a:lstStyle>
            <a:lvl1pPr>
              <a:defRPr sz="24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000500" cy="180975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953000" y="666750"/>
            <a:ext cx="6667500" cy="5524500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09600" y="2857500"/>
            <a:ext cx="4000500" cy="3143250"/>
          </a:xfrm>
        </p:spPr>
        <p:txBody>
          <a:bodyPr/>
          <a:lstStyle>
            <a:lvl1pPr>
              <a:defRPr sz="18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1"/>
            </a:gs>
            <a:gs pos="100000">
              <a:schemeClr val="accent1">
                <a:lumMod val="20000"/>
                <a:lumOff val="8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  <a:prstGeom prst="rect">
            <a:avLst/>
          </a:prstGeom>
        </p:spPr>
        <p:txBody>
          <a:bodyPr anchor="b"/>
          <a:lstStyle/>
          <a:p>
            <a:pPr algn="l"/>
            <a:endParaRPr lang="en-US" sz="4400" b="1"/>
          </a:p>
        </p:txBody>
      </p:sp>
      <p:sp>
        <p:nvSpPr>
          <p:cNvPr id="3" name="body Placeholder 2"/>
          <p:cNvSpPr>
            <a:spLocks noGrp="1"/>
          </p:cNvSpPr>
          <p:nvPr>
            <p:ph type="body" idx="1"/>
          </p:nvPr>
        </p:nvSpPr>
        <p:spPr>
          <a:xfrm>
            <a:off x="838200" y="2202180"/>
            <a:ext cx="10515600" cy="3684270"/>
          </a:xfrm>
          <a:prstGeom prst="rect">
            <a:avLst/>
          </a:prstGeom>
        </p:spPr>
        <p:txBody>
          <a:bodyPr anchor="t"/>
          <a:lstStyle/>
          <a:p>
            <a:pPr algn="l"/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4"/>
    <p:sldLayoutId id="2147483652" r:id="rId5"/>
    <p:sldLayoutId id="2147483653" r:id="rId6"/>
  </p:sldLayoutIdLst>
  <p:txStyles>
    <p:titleStyle>
      <a:lvl1pPr algn="l">
        <a:defRPr sz="4400" b="1">
          <a:solidFill>
            <a:schemeClr val="tx1"/>
          </a:solidFill>
          <a:latin typeface="+mj-lt"/>
        </a:defRPr>
      </a:lvl1pPr>
    </p:titleStyle>
    <p:bodyStyle>
      <a:lvl1pPr marL="342900" indent="-342900" algn="l">
        <a:buChar char="•"/>
        <a:defRPr sz="2000">
          <a:solidFill>
            <a:schemeClr val="tx1"/>
          </a:solidFill>
          <a:latin typeface="+mn-lt"/>
        </a:defRPr>
      </a:lvl1pPr>
      <a:lvl2pPr marL="685800" indent="-342900" algn="l">
        <a:buChar char="•"/>
        <a:defRPr sz="1800">
          <a:solidFill>
            <a:schemeClr val="tx1"/>
          </a:solidFill>
          <a:latin typeface="+mn-lt"/>
        </a:defRPr>
      </a:lvl2pPr>
      <a:lvl3pPr marL="1028700" indent="-342900" algn="l">
        <a:buChar char="•"/>
        <a:defRPr sz="1600">
          <a:solidFill>
            <a:schemeClr val="tx1"/>
          </a:solidFill>
          <a:latin typeface="+mn-lt"/>
        </a:defRPr>
      </a:lvl3pPr>
      <a:lvl4pPr marL="1371600" indent="-342900" algn="l">
        <a:buChar char="•"/>
        <a:defRPr sz="1400">
          <a:solidFill>
            <a:schemeClr val="tx1"/>
          </a:solidFill>
          <a:latin typeface="+mn-lt"/>
        </a:defRPr>
      </a:lvl4pPr>
      <a:lvl5pPr marL="1714500" indent="-342900" algn="l">
        <a:buChar char="•"/>
        <a:defRPr sz="1400">
          <a:solidFill>
            <a:schemeClr val="tx1"/>
          </a:solidFill>
          <a:latin typeface="+mn-lt"/>
        </a:defRPr>
      </a:lvl5pPr>
    </p:bodyStyle>
    <p:otherStyle>
      <a:lvl1pPr>
        <a:defRPr sz="1800"/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 xml:space="preserve">Course Title</a:t>
            </a:r>
          </a:p>
        </p:txBody>
      </p:sp>
      <p:sp>
        <p:nvSpPr>
          <p:cNvPr id="3" name="Content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 xml:space="preserve">Session 1: [the topic]  |  [Trainer's name]</a:t>
            </a:r>
          </a:p>
        </p:txBody>
      </p:sp>
      <p:sp>
        <p:nvSpPr>
          <p:cNvPr id="4" name="Shape 4"/>
          <p:cNvSpPr/>
          <p:nvPr/>
        </p:nvSpPr>
        <p:spPr>
          <a:xfrm>
            <a:off x="8382000" y="1047750"/>
            <a:ext cx="2762250" cy="2762250"/>
          </a:xfrm>
          <a:prstGeom prst="donu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5"/>
          <p:cNvSpPr/>
          <p:nvPr/>
        </p:nvSpPr>
        <p:spPr>
          <a:xfrm>
            <a:off x="10096500" y="3619500"/>
            <a:ext cx="1143000" cy="1143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: Rounded Corners 6"/>
          <p:cNvSpPr/>
          <p:nvPr/>
        </p:nvSpPr>
        <p:spPr>
          <a:xfrm>
            <a:off x="8382000" y="4191000"/>
            <a:ext cx="952500" cy="95250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What you will learn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The three ideas the session is built on</a:t>
            </a:r>
          </a:p>
          <a:p>
            <a:r>
              <a:rPr lang="en-US"/>
              <a:t xml:space="preserve">How to put them to use in your own work</a:t>
            </a:r>
          </a:p>
          <a:p>
            <a:r>
              <a:rPr lang="en-US"/>
              <a:t xml:space="preserve">Where to find help afterwards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4DA72067-8092-CA0A-B808-DF9170AAF15D}" type="slidenum">
              <a:rPr lang="en-US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Agenda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2286000" y="1714500"/>
          <a:ext cx="7620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571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Time</a:t>
                      </a:r>
                    </a:p>
                  </a:txBody>
                  <a:tcPr>
                    <a:solidFill>
                      <a:srgbClr val="4C9A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</a:rPr>
                        <a:t xml:space="preserve">What</a:t>
                      </a:r>
                    </a:p>
                  </a:txBody>
                  <a:tcPr>
                    <a:solidFill>
                      <a:srgbClr val="4C9A2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Welcome and introductions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 1: the basics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Break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 2: in practice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Quick check and summary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24671D62-7DEC-9D7D-5B49-20209A7A85B1}" type="slidenum">
              <a:rPr lang="en-US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Part 1: The basics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The ideas everything else is built 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08ECB01F-A448-B0D4-7B94-1162ADBE6DAC}" type="slidenum">
              <a:rPr lang="en-US"/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The key idea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State the idea in one sentence</a:t>
            </a:r>
          </a:p>
          <a:p>
            <a:r>
              <a:rPr lang="en-US"/>
              <a:t xml:space="preserve">Give an example from the learners' own work</a:t>
            </a:r>
          </a:p>
          <a:p>
            <a:r>
              <a:rPr lang="en-US"/>
              <a:t xml:space="preserve">Say why it matters, and what goes wrong without it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0B0DBCFA-631F-4707-C8C7-9ECDAFD981BD}" type="slidenum">
              <a:rPr lang="en-US"/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Two ways to do it</a:t>
            </a:r>
          </a:p>
        </p:txBody>
      </p:sp>
      <p:sp>
        <p:nvSpPr>
          <p:cNvPr id="3" name="Rectangle 3"/>
          <p:cNvSpPr/>
          <p:nvPr/>
        </p:nvSpPr>
        <p:spPr>
          <a:xfrm>
            <a:off x="914400" y="1714500"/>
            <a:ext cx="4953000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</a:rPr>
              <a:t xml:space="preserve">The quick way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" y="2476500"/>
            <a:ext cx="4953000" cy="3429000"/>
          </a:xfrm>
          <a:prstGeom prst="rect">
            <a:avLst/>
          </a:prstGeom>
          <a:noFill/>
        </p:spPr>
        <p:txBody>
          <a:bodyPr/>
          <a:lstStyle/>
          <a:p>
            <a:pPr>
              <a:spcAft>
                <a:spcPts val="1000"/>
              </a:spcAft>
              <a:buChar char="•"/>
            </a:pPr>
            <a:r>
              <a:rPr lang="en-US" sz="2000"/>
              <a:t xml:space="preserve">When it suits</a:t>
            </a:r>
          </a:p>
          <a:p>
            <a:pPr>
              <a:spcAft>
                <a:spcPts val="1000"/>
              </a:spcAft>
              <a:buChar char="•"/>
            </a:pPr>
            <a:r>
              <a:rPr lang="en-US" sz="2000"/>
              <a:t xml:space="preserve">The steps, in order</a:t>
            </a:r>
          </a:p>
          <a:p>
            <a:pPr>
              <a:spcAft>
                <a:spcPts val="1000"/>
              </a:spcAft>
              <a:buChar char="•"/>
            </a:pPr>
            <a:r>
              <a:rPr lang="en-US" sz="2000"/>
              <a:t xml:space="preserve">What to watch for</a:t>
            </a:r>
          </a:p>
        </p:txBody>
      </p:sp>
      <p:sp>
        <p:nvSpPr>
          <p:cNvPr id="5" name="Rectangle 5"/>
          <p:cNvSpPr/>
          <p:nvPr/>
        </p:nvSpPr>
        <p:spPr>
          <a:xfrm>
            <a:off x="6324600" y="1714500"/>
            <a:ext cx="49530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</a:rPr>
              <a:t xml:space="preserve">The thorough way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24600" y="2476500"/>
            <a:ext cx="4953000" cy="3429000"/>
          </a:xfrm>
          <a:prstGeom prst="rect">
            <a:avLst/>
          </a:prstGeom>
          <a:noFill/>
        </p:spPr>
        <p:txBody>
          <a:bodyPr/>
          <a:lstStyle/>
          <a:p>
            <a:pPr>
              <a:spcAft>
                <a:spcPts val="1000"/>
              </a:spcAft>
              <a:buChar char="•"/>
            </a:pPr>
            <a:r>
              <a:rPr lang="en-US" sz="2000"/>
              <a:t xml:space="preserve">When it suits</a:t>
            </a:r>
          </a:p>
          <a:p>
            <a:pPr>
              <a:spcAft>
                <a:spcPts val="1000"/>
              </a:spcAft>
              <a:buChar char="•"/>
            </a:pPr>
            <a:r>
              <a:rPr lang="en-US" sz="2000"/>
              <a:t xml:space="preserve">The steps, in order</a:t>
            </a:r>
          </a:p>
          <a:p>
            <a:pPr>
              <a:spcAft>
                <a:spcPts val="1000"/>
              </a:spcAft>
              <a:buChar char="•"/>
            </a:pPr>
            <a:r>
              <a:rPr lang="en-US" sz="2000"/>
              <a:t xml:space="preserve">What to watch for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F35DA124-2EA9-B57B-BA37-10EBB515FB47}" type="slidenum">
              <a:rPr lang="en-US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Quick check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US"/>
              <a:t xml:space="preserve">Question one about the key idea?</a:t>
            </a:r>
          </a:p>
          <a:p>
            <a:pPr>
              <a:buAutoNum type="arabicPeriod"/>
            </a:pPr>
            <a:r>
              <a:rPr lang="en-US"/>
              <a:t xml:space="preserve">Question two: which way suits this case?</a:t>
            </a:r>
          </a:p>
          <a:p>
            <a:pPr>
              <a:buAutoNum type="arabicPeriod"/>
            </a:pPr>
            <a:r>
              <a:rPr lang="en-US"/>
              <a:t xml:space="preserve">Question three: what would you do first?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EEEB3FBE-C75B-3133-B912-29B103F2B480}" type="slidenum">
              <a:rPr lang="en-US"/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 xml:space="preserve">Summary</a:t>
            </a:r>
          </a:p>
        </p:txBody>
      </p:sp>
      <p:sp>
        <p:nvSpPr>
          <p:cNvPr id="3" name="Conten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 xml:space="preserve">The key idea, in one sentence</a:t>
            </a:r>
          </a:p>
          <a:p>
            <a:r>
              <a:rPr lang="en-US"/>
              <a:t xml:space="preserve">The two ways, and when each suits</a:t>
            </a:r>
          </a:p>
          <a:p>
            <a:r>
              <a:rPr lang="en-US"/>
              <a:t xml:space="preserve">Where to find help: [link or name]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61197" y="6203747"/>
            <a:ext cx="2685898" cy="365531"/>
          </a:xfrm>
          <a:prstGeom prst="rect">
            <a:avLst/>
          </a:prstGeom>
        </p:spPr>
        <p:txBody>
          <a:bodyPr/>
          <a:lstStyle/>
          <a:p>
            <a:pPr algn="r"/>
            <a:fld id="{9A219D8B-B49B-70E0-7870-31D53D1295ED}" type="slidenum">
              <a:rPr lang="en-US"/>
              <a:t>8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adow">
  <a:themeElements>
    <a:clrScheme name="Meadow">
      <a:dk1>
        <a:srgbClr val="22301F"/>
      </a:dk1>
      <a:lt1>
        <a:sysClr val="window" lastClr="FFFFFF"/>
      </a:lt1>
      <a:dk2>
        <a:srgbClr val="2F5233"/>
      </a:dk2>
      <a:lt2>
        <a:srgbClr val="EEF4E6"/>
      </a:lt2>
      <a:accent1>
        <a:srgbClr val="4C9A2A"/>
      </a:accent1>
      <a:accent2>
        <a:srgbClr val="A4C639"/>
      </a:accent2>
      <a:accent3>
        <a:srgbClr val="F2A541"/>
      </a:accent3>
      <a:accent4>
        <a:srgbClr val="2E86AB"/>
      </a:accent4>
      <a:accent5>
        <a:srgbClr val="C8553D"/>
      </a:accent5>
      <a:accent6>
        <a:srgbClr val="7D6B91"/>
      </a:accent6>
      <a:hlink>
        <a:srgbClr val="2E86AB"/>
      </a:hlink>
      <a:folHlink>
        <a:srgbClr val="7D6B91"/>
      </a:folHlink>
    </a:clrScheme>
    <a:fontScheme name="Meadow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adow">
  <a:themeElements>
    <a:clrScheme name="Meadow">
      <a:dk1>
        <a:srgbClr val="22301F"/>
      </a:dk1>
      <a:lt1>
        <a:sysClr val="window" lastClr="FFFFFF"/>
      </a:lt1>
      <a:dk2>
        <a:srgbClr val="2F5233"/>
      </a:dk2>
      <a:lt2>
        <a:srgbClr val="EEF4E6"/>
      </a:lt2>
      <a:accent1>
        <a:srgbClr val="4C9A2A"/>
      </a:accent1>
      <a:accent2>
        <a:srgbClr val="A4C639"/>
      </a:accent2>
      <a:accent3>
        <a:srgbClr val="F2A541"/>
      </a:accent3>
      <a:accent4>
        <a:srgbClr val="2E86AB"/>
      </a:accent4>
      <a:accent5>
        <a:srgbClr val="C8553D"/>
      </a:accent5>
      <a:accent6>
        <a:srgbClr val="7D6B91"/>
      </a:accent6>
      <a:hlink>
        <a:srgbClr val="2E86AB"/>
      </a:hlink>
      <a:folHlink>
        <a:srgbClr val="7D6B91"/>
      </a:folHlink>
    </a:clrScheme>
    <a:fontScheme name="Meadow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of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</a:schemeClr>
            </a:gs>
            <a:gs pos="100000">
              <a:schemeClr val="phClr">
                <a:tint val="9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</a:schemeClr>
            </a:gs>
            <a:gs pos="100000">
              <a:schemeClr val="phClr">
                <a:shade val="8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Rutba Office</Application>
  <Slides>1</Slides>
  <PresentationFormat>Widescreen</PresentationFormat>
  <Company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Course Title</dc:title>
  <dc:creator>Rutba Office</dc:creator>
  <cp:lastModifiedBy>Rutba Office</cp:lastModifiedBy>
  <dcterms:created xsi:type="dcterms:W3CDTF">2026-10-20T22:37:40Z</dcterms:created>
  <dcterms:modified xsi:type="dcterms:W3CDTF">2026-10-20T22:37:40Z</dcterms:modified>
</cp:coreProperties>
</file>